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69" r:id="rId15"/>
    <p:sldId id="270" r:id="rId16"/>
    <p:sldId id="273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2438400"/>
            <a:ext cx="9144000" cy="457200"/>
          </a:xfrm>
          <a:prstGeom prst="rect">
            <a:avLst/>
          </a:prstGeom>
          <a:solidFill>
            <a:schemeClr val="accent1">
              <a:shade val="75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0" y="914400"/>
            <a:ext cx="9144000" cy="1524000"/>
          </a:xfrm>
          <a:prstGeom prst="rect">
            <a:avLst/>
          </a:prstGeom>
          <a:solidFill>
            <a:srgbClr val="000000">
              <a:alpha val="89800"/>
            </a:srgb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476108"/>
            <a:ext cx="8305800" cy="381000"/>
          </a:xfrm>
        </p:spPr>
        <p:txBody>
          <a:bodyPr>
            <a:noAutofit/>
          </a:bodyPr>
          <a:lstStyle>
            <a:lvl1pPr marL="0" indent="0" algn="l">
              <a:buNone/>
              <a:defRPr sz="2000" spc="100" baseline="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066800"/>
            <a:ext cx="8305800" cy="1295400"/>
          </a:xfrm>
        </p:spPr>
        <p:txBody>
          <a:bodyPr anchor="ctr" anchorCtr="0">
            <a:noAutofit/>
          </a:bodyPr>
          <a:lstStyle>
            <a:lvl1pPr algn="l">
              <a:defRPr sz="4800" cap="all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4958864"/>
            <a:ext cx="9144000" cy="457200"/>
          </a:xfrm>
          <a:prstGeom prst="rect">
            <a:avLst/>
          </a:prstGeom>
          <a:solidFill>
            <a:schemeClr val="accent1">
              <a:shade val="75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0" y="3429000"/>
            <a:ext cx="9144000" cy="1527048"/>
          </a:xfrm>
          <a:prstGeom prst="rect">
            <a:avLst/>
          </a:prstGeom>
          <a:solidFill>
            <a:srgbClr val="000000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>
              <a:buNone/>
              <a:defRPr sz="4200" b="0" cap="all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457200"/>
          </a:xfrm>
        </p:spPr>
        <p:txBody>
          <a:bodyPr anchor="ctr"/>
          <a:lstStyle>
            <a:lvl1pPr>
              <a:buNone/>
              <a:defRPr sz="2000" spc="100" baseline="0">
                <a:solidFill>
                  <a:srgbClr val="FFFFFF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838200"/>
          </a:xfrm>
          <a:solidFill>
            <a:schemeClr val="accent1">
              <a:alpha val="83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82880" tIns="91440" bIns="9144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2"/>
          </p:nvPr>
        </p:nvSpPr>
        <p:spPr>
          <a:xfrm>
            <a:off x="457200" y="2220558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20558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71600"/>
            <a:ext cx="4040188" cy="838200"/>
          </a:xfrm>
          <a:solidFill>
            <a:schemeClr val="accent2">
              <a:alpha val="83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82880" tIns="91440" bIns="9144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2590800" cy="685800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63892" y="4337173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0" y="381000"/>
            <a:ext cx="2133600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447800" y="0"/>
            <a:ext cx="1175303" cy="633656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59403" y="0"/>
            <a:ext cx="2302797" cy="2378511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0" y="3276600"/>
            <a:ext cx="891076" cy="886968"/>
          </a:xfrm>
          <a:prstGeom prst="ellipse">
            <a:avLst/>
          </a:prstGeom>
          <a:solidFill>
            <a:schemeClr val="tx2"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93097" y="1721630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09600" y="4038600"/>
            <a:ext cx="1554480" cy="1554480"/>
          </a:xfrm>
          <a:prstGeom prst="ellipse">
            <a:avLst/>
          </a:prstGeom>
          <a:solidFill>
            <a:schemeClr val="tx2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52400" y="2362200"/>
            <a:ext cx="457200" cy="45720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1752600" y="381000"/>
            <a:ext cx="457200" cy="457200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79120" y="2514600"/>
            <a:ext cx="2011680" cy="2011680"/>
          </a:xfrm>
          <a:prstGeom prst="ellipse">
            <a:avLst/>
          </a:prstGeom>
          <a:solidFill>
            <a:schemeClr val="bg2"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5715000"/>
            <a:ext cx="1600200" cy="1143000"/>
          </a:xfrm>
          <a:prstGeom prst="rect">
            <a:avLst/>
          </a:prstGeom>
          <a:solidFill>
            <a:schemeClr val="accent1">
              <a:shade val="75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1323393" y="5875179"/>
            <a:ext cx="731520" cy="73152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30970" y="5212570"/>
            <a:ext cx="1645430" cy="164543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357144"/>
            <a:ext cx="34290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48" y="6318504"/>
            <a:ext cx="118872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2743200" y="228600"/>
            <a:ext cx="6248400" cy="586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01752" y="1600200"/>
            <a:ext cx="2057400" cy="3733800"/>
          </a:xfrm>
        </p:spPr>
        <p:txBody>
          <a:bodyPr tIns="45720" bIns="45720"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301752" y="384048"/>
            <a:ext cx="2057400" cy="1143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2590800" cy="685800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563892" y="4337173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381000"/>
            <a:ext cx="2133600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447800" y="0"/>
            <a:ext cx="1175303" cy="633656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9403" y="0"/>
            <a:ext cx="2302797" cy="2378511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0" y="3276600"/>
            <a:ext cx="891076" cy="886968"/>
          </a:xfrm>
          <a:prstGeom prst="ellipse">
            <a:avLst/>
          </a:prstGeom>
          <a:solidFill>
            <a:schemeClr val="tx2"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93097" y="1721630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09600" y="4038600"/>
            <a:ext cx="1554480" cy="1554480"/>
          </a:xfrm>
          <a:prstGeom prst="ellipse">
            <a:avLst/>
          </a:prstGeom>
          <a:solidFill>
            <a:schemeClr val="tx2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1752600" y="381000"/>
            <a:ext cx="457200" cy="457200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579120" y="2514600"/>
            <a:ext cx="2011680" cy="2011680"/>
          </a:xfrm>
          <a:prstGeom prst="ellipse">
            <a:avLst/>
          </a:prstGeom>
          <a:solidFill>
            <a:schemeClr val="bg2"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0" y="5715000"/>
            <a:ext cx="1600200" cy="1143000"/>
          </a:xfrm>
          <a:prstGeom prst="rect">
            <a:avLst/>
          </a:prstGeom>
          <a:solidFill>
            <a:schemeClr val="accent1">
              <a:shade val="75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323393" y="5875179"/>
            <a:ext cx="731520" cy="73152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0970" y="5212570"/>
            <a:ext cx="1645430" cy="164543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52400" y="2362200"/>
            <a:ext cx="457200" cy="45720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48" y="6318504"/>
            <a:ext cx="118872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2057400" cy="1143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90800" y="0"/>
            <a:ext cx="6553200" cy="5943600"/>
          </a:xfrm>
          <a:solidFill>
            <a:schemeClr val="bg2"/>
          </a:solidFill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600200"/>
            <a:ext cx="2057400" cy="4267200"/>
          </a:xfrm>
        </p:spPr>
        <p:txBody>
          <a:bodyPr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FontTx/>
              <a:buNone/>
              <a:defRPr sz="1600" b="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14400" y="2292526"/>
            <a:ext cx="2743200" cy="2127074"/>
          </a:xfrm>
          <a:prstGeom prst="rect">
            <a:avLst/>
          </a:prstGeom>
          <a:solidFill>
            <a:schemeClr val="accent1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977827" y="5072066"/>
            <a:ext cx="1758141" cy="1739481"/>
          </a:xfrm>
          <a:prstGeom prst="ellipse">
            <a:avLst/>
          </a:prstGeom>
          <a:solidFill>
            <a:schemeClr val="accent1">
              <a:tint val="90000"/>
              <a:shade val="45000"/>
              <a:satMod val="200000"/>
              <a:alpha val="13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257800" y="0"/>
            <a:ext cx="3886200" cy="3048000"/>
          </a:xfrm>
          <a:prstGeom prst="rect">
            <a:avLst/>
          </a:prstGeom>
          <a:solidFill>
            <a:schemeClr val="accent1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4114800"/>
            <a:ext cx="2362200" cy="2463018"/>
          </a:xfrm>
          <a:prstGeom prst="rect">
            <a:avLst/>
          </a:prstGeom>
          <a:solidFill>
            <a:schemeClr val="bg2">
              <a:tint val="60000"/>
              <a:alpha val="7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178687" y="2389810"/>
            <a:ext cx="2174118" cy="2174118"/>
          </a:xfrm>
          <a:prstGeom prst="ellipse">
            <a:avLst/>
          </a:prstGeom>
          <a:solidFill>
            <a:schemeClr val="accent1">
              <a:tint val="75000"/>
              <a:shade val="50000"/>
              <a:satMod val="200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384588" y="5842728"/>
            <a:ext cx="1011260" cy="101126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322493" y="1427132"/>
            <a:ext cx="2047390" cy="2047390"/>
          </a:xfrm>
          <a:prstGeom prst="ellipse">
            <a:avLst/>
          </a:prstGeom>
          <a:solidFill>
            <a:srgbClr val="C1E8E4">
              <a:alpha val="10980"/>
            </a:srgb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14300" y="4803322"/>
            <a:ext cx="1959428" cy="1959428"/>
          </a:xfrm>
          <a:prstGeom prst="ellipse">
            <a:avLst/>
          </a:prstGeom>
          <a:solidFill>
            <a:srgbClr val="C1E8E4">
              <a:alpha val="12157"/>
            </a:srgb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2021092" y="4578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172385" y="4626825"/>
            <a:ext cx="1515880" cy="1394583"/>
          </a:xfrm>
          <a:prstGeom prst="ellipse">
            <a:avLst/>
          </a:prstGeom>
          <a:solidFill>
            <a:schemeClr val="accent1">
              <a:tint val="100000"/>
              <a:satMod val="275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906" y="361813"/>
            <a:ext cx="2512694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295400" y="0"/>
            <a:ext cx="1524000" cy="609600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9403" y="212289"/>
            <a:ext cx="2022300" cy="2022300"/>
          </a:xfrm>
          <a:prstGeom prst="ellipse">
            <a:avLst/>
          </a:prstGeom>
          <a:solidFill>
            <a:schemeClr val="accent1">
              <a:tint val="100000"/>
              <a:satMod val="275000"/>
              <a:alpha val="15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76200" y="3962400"/>
            <a:ext cx="891076" cy="886968"/>
          </a:xfrm>
          <a:prstGeom prst="ellipse">
            <a:avLst/>
          </a:prstGeom>
          <a:solidFill>
            <a:schemeClr val="accent1">
              <a:tint val="75000"/>
              <a:satMod val="20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121357" y="1507438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369253" y="466436"/>
            <a:ext cx="1595105" cy="1595105"/>
          </a:xfrm>
          <a:prstGeom prst="ellipse">
            <a:avLst/>
          </a:prstGeom>
          <a:solidFill>
            <a:schemeClr val="accent1">
              <a:tint val="100000"/>
              <a:satMod val="275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189756" y="2967572"/>
            <a:ext cx="3234945" cy="3234944"/>
          </a:xfrm>
          <a:prstGeom prst="ellipse">
            <a:avLst/>
          </a:prstGeom>
          <a:solidFill>
            <a:schemeClr val="accent1">
              <a:tint val="100000"/>
              <a:satMod val="18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562600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951220" y="4665220"/>
            <a:ext cx="2192780" cy="2192780"/>
          </a:xfrm>
          <a:prstGeom prst="ellipse">
            <a:avLst/>
          </a:prstGeom>
          <a:solidFill>
            <a:schemeClr val="accent1">
              <a:tint val="75000"/>
              <a:shade val="50000"/>
              <a:satMod val="200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600200" y="3705807"/>
            <a:ext cx="1195876" cy="1198294"/>
          </a:xfrm>
          <a:prstGeom prst="ellipse">
            <a:avLst/>
          </a:prstGeom>
          <a:solidFill>
            <a:schemeClr val="accent1">
              <a:tint val="75000"/>
              <a:satMod val="20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324600" y="228600"/>
            <a:ext cx="822960" cy="822960"/>
          </a:xfrm>
          <a:prstGeom prst="ellipse">
            <a:avLst/>
          </a:prstGeom>
          <a:solidFill>
            <a:schemeClr val="accent1">
              <a:tint val="90000"/>
              <a:satMod val="275000"/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077200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410200" y="6324600"/>
            <a:ext cx="1524000" cy="5334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011692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357144"/>
            <a:ext cx="2974848" cy="384048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357144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55448" y="6315075"/>
            <a:ext cx="1188720" cy="457200"/>
          </a:xfrm>
          <a:prstGeom prst="rect">
            <a:avLst/>
          </a:prstGeom>
          <a:noFill/>
        </p:spPr>
        <p:txBody>
          <a:bodyPr vert="horz" lIns="0" tIns="0" rIns="0" bIns="0" anchor="ctr" anchorCtr="1">
            <a:normAutofit/>
          </a:bodyPr>
          <a:lstStyle>
            <a:lvl1pPr algn="ctr">
              <a:defRPr sz="28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sz="38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700"/>
        </a:spcBef>
        <a:buClr>
          <a:schemeClr val="accent2"/>
        </a:buClr>
        <a:buSzPct val="85000"/>
        <a:buFont typeface="Wingdings 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600"/>
        </a:spcBef>
        <a:buClr>
          <a:schemeClr val="accent1"/>
        </a:buClr>
        <a:buSzPct val="85000"/>
        <a:buFont typeface="Wingdings 2"/>
        <a:buChar char="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500"/>
        </a:spcBef>
        <a:buClr>
          <a:schemeClr val="accent3"/>
        </a:buClr>
        <a:buSzPct val="85000"/>
        <a:buFont typeface="Wingdings 2"/>
        <a:buChar char="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400"/>
        </a:spcBef>
        <a:buClr>
          <a:schemeClr val="accent4"/>
        </a:buClr>
        <a:buFont typeface="Wingdings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ct val="20000"/>
        </a:spcBef>
        <a:buClr>
          <a:schemeClr val="accent5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ct val="20000"/>
        </a:spcBef>
        <a:buClr>
          <a:schemeClr val="accent5"/>
        </a:buClr>
        <a:buFont typeface="Wingdings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6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Техника метания гранаты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604412" y="4941168"/>
            <a:ext cx="4487867" cy="1512168"/>
          </a:xfrm>
        </p:spPr>
        <p:txBody>
          <a:bodyPr>
            <a:noAutofit/>
          </a:bodyPr>
          <a:lstStyle/>
          <a:p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91478"/>
            <a:ext cx="4345746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6112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Обучить технике метания гранаты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399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838995"/>
              </a:buClr>
              <a:buSzTx/>
              <a:defRPr/>
            </a:pPr>
            <a:r>
              <a:rPr lang="ru-RU" spc="30" dirty="0" smtClean="0">
                <a:solidFill>
                  <a:srgbClr val="FFFFFF"/>
                </a:solidFill>
                <a:cs typeface="Tahoma" pitchFamily="34" charset="0"/>
              </a:rPr>
              <a:t>Обучить </a:t>
            </a:r>
            <a:r>
              <a:rPr lang="ru-RU" spc="30" dirty="0">
                <a:solidFill>
                  <a:srgbClr val="FFFFFF"/>
                </a:solidFill>
                <a:cs typeface="Tahoma" pitchFamily="34" charset="0"/>
              </a:rPr>
              <a:t>технике </a:t>
            </a:r>
            <a:r>
              <a:rPr lang="ru-RU" spc="30" dirty="0" smtClean="0">
                <a:solidFill>
                  <a:srgbClr val="FFFFFF"/>
                </a:solidFill>
                <a:cs typeface="Tahoma" pitchFamily="34" charset="0"/>
              </a:rPr>
              <a:t>метания гранаты  способом отведения вперед-вниз перед собой</a:t>
            </a:r>
          </a:p>
          <a:p>
            <a:pPr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838995"/>
              </a:buClr>
              <a:buSzTx/>
              <a:defRPr/>
            </a:pPr>
            <a:r>
              <a:rPr lang="ru-RU" spc="30" dirty="0" smtClean="0">
                <a:solidFill>
                  <a:srgbClr val="FFFFFF"/>
                </a:solidFill>
                <a:cs typeface="Tahoma" pitchFamily="34" charset="0"/>
              </a:rPr>
              <a:t>Содействовать развитию</a:t>
            </a:r>
            <a:r>
              <a:rPr lang="ru-RU" dirty="0" smtClean="0"/>
              <a:t> </a:t>
            </a:r>
            <a:r>
              <a:rPr lang="ru-RU" dirty="0"/>
              <a:t>у учащихся подвижности </a:t>
            </a:r>
            <a:r>
              <a:rPr lang="ru-RU" dirty="0" smtClean="0"/>
              <a:t>  </a:t>
            </a:r>
            <a:r>
              <a:rPr lang="ru-RU" dirty="0"/>
              <a:t>в плечевых суставах и грудном отделе </a:t>
            </a:r>
            <a:r>
              <a:rPr lang="ru-RU" dirty="0" smtClean="0"/>
              <a:t>позвоночника</a:t>
            </a:r>
            <a:endParaRPr lang="ru-RU" spc="30" dirty="0">
              <a:solidFill>
                <a:srgbClr val="FFFFFF"/>
              </a:solidFill>
              <a:cs typeface="Tahoma" pitchFamily="34" charset="0"/>
            </a:endParaRPr>
          </a:p>
          <a:p>
            <a:pPr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838995"/>
              </a:buClr>
              <a:buSzTx/>
              <a:defRPr/>
            </a:pPr>
            <a:r>
              <a:rPr lang="ru-RU" dirty="0" smtClean="0"/>
              <a:t>Содействовать </a:t>
            </a:r>
            <a:r>
              <a:rPr lang="ru-RU" dirty="0"/>
              <a:t>развитию внимания и воспитанию </a:t>
            </a:r>
            <a:r>
              <a:rPr lang="ru-RU" dirty="0" smtClean="0"/>
              <a:t> </a:t>
            </a:r>
            <a:r>
              <a:rPr lang="ru-RU" dirty="0"/>
              <a:t>чувства </a:t>
            </a:r>
            <a:r>
              <a:rPr lang="ru-RU" dirty="0" smtClean="0"/>
              <a:t>коллективизма</a:t>
            </a:r>
          </a:p>
          <a:p>
            <a:pPr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838995"/>
              </a:buClr>
              <a:buSzTx/>
              <a:defRPr/>
            </a:pPr>
            <a:r>
              <a:rPr lang="ru-RU" dirty="0" smtClean="0"/>
              <a:t>Содействовать </a:t>
            </a:r>
            <a:r>
              <a:rPr lang="ru-RU" dirty="0"/>
              <a:t>усвоению учащимися знаний о </a:t>
            </a:r>
            <a:r>
              <a:rPr lang="ru-RU" dirty="0" smtClean="0"/>
              <a:t>технике  </a:t>
            </a:r>
            <a:r>
              <a:rPr lang="ru-RU" dirty="0"/>
              <a:t>выполнения метания </a:t>
            </a:r>
            <a:r>
              <a:rPr lang="ru-RU" dirty="0" smtClean="0"/>
              <a:t>гранаты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74451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техники метания гранаты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2132856"/>
            <a:ext cx="8229600" cy="348917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М</a:t>
            </a:r>
            <a:r>
              <a:rPr lang="ru-RU" dirty="0" smtClean="0"/>
              <a:t>етание гранаты с отведением вперед-вниз перед собой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Метание гранаты с отведением снаряда прямо вперед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Метание гранаты с отведением снаряда вверх-назад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476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держания гранаты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00808"/>
            <a:ext cx="2952328" cy="4634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13" y="1988840"/>
            <a:ext cx="3816424" cy="4318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4008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Метание гранаты выполняется с разбега на 4-5 бросковых шагах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19" y="2569907"/>
            <a:ext cx="8496944" cy="2808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989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Метание гранаты с отведением </a:t>
            </a:r>
            <a:r>
              <a:rPr lang="ru-RU" dirty="0" smtClean="0"/>
              <a:t>вперед-вниз перед собой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Ученик выполняет разбег 8-10 шагов ускоренный и ненапряженный, держа гранату перед собой. Вместе с первым бросковым шагом на контрольной линии ученик опускает руку с гранатой круговым движением вперед-вниз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700808"/>
            <a:ext cx="4491286" cy="19677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933055"/>
            <a:ext cx="4464496" cy="20122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1582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На втором бросковом шаге правой ногой ученик продолжает круговое движение рукой.</a:t>
            </a:r>
          </a:p>
          <a:p>
            <a:r>
              <a:rPr lang="ru-RU" dirty="0" smtClean="0"/>
              <a:t>С началом третьего броскового шага учащийся отводит руку с гранатой</a:t>
            </a: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420888"/>
            <a:ext cx="4795805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768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Школьник быстро выносит развернутую правую ногу вперед вместе с отведением руки с гранатой. Рука прямая, ноги «обгоняют» туловище</a:t>
            </a: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492896"/>
            <a:ext cx="4515510" cy="21308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4475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Уперевшись в землю левой ногой, ученик, выпрямляя правую ногу, поворачивается вперед тазом и грудью и через положение «натянутого лука» выполняет бросок. Рука с гранатой двигается локтем вперед в плоскости броска</a:t>
            </a: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060848"/>
            <a:ext cx="4629125" cy="22172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3210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Рывок выполняется захлестывающим движением выпрямляемой руки. Закончив бросок, ученик переступает на правую ногу, чтобы затормозить движение вперед и не выйти на границу места броска</a:t>
            </a: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76872"/>
            <a:ext cx="4386327" cy="2853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749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Обучение метанию гранаты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Метнуть гранату коротким рывком с за хлёстом предплечьем и кистью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Метнуть гранату после замаха сверху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20" y="3520784"/>
            <a:ext cx="3453384" cy="2120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022" y="3484781"/>
            <a:ext cx="3691103" cy="21922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633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Метание гранаты с места из исходного положения с отведенной рукой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274364" y="4221088"/>
            <a:ext cx="8229600" cy="2306960"/>
          </a:xfrm>
        </p:spPr>
        <p:txBody>
          <a:bodyPr/>
          <a:lstStyle/>
          <a:p>
            <a:r>
              <a:rPr lang="ru-RU" dirty="0" smtClean="0"/>
              <a:t>Рука с гранатой продвигается локтем вперед, а кисть отстает от движения локтя, следую за ним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7382770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1748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Метание гранаты с места с замахом снизу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Замах выполнять по дуге вперед-вниз свободно разгибая руку назад, поворачивая кисть ладонью кверху. Одновременно пружинисто присесть на правой ноге. Повернуть туловище направо, немного наклониться и выставить левую ногу вперед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204864"/>
            <a:ext cx="4744651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0959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Метание гранаты с трех шагов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77072"/>
            <a:ext cx="7859216" cy="201892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Первый шаг левый ногой выполнить свободно, сделав гранатой замах назад. Правую ногу после отталкивания быстро вынести вперед на </a:t>
            </a:r>
            <a:r>
              <a:rPr lang="ru-RU" dirty="0"/>
              <a:t>второй «скрестный</a:t>
            </a:r>
            <a:r>
              <a:rPr lang="ru-RU" dirty="0" smtClean="0"/>
              <a:t>» шаг. Также быстро выполнить шаг левой ногой.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85" y="1340768"/>
            <a:ext cx="6776327" cy="22430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2329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Обучение бегу с гранатой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5013176"/>
            <a:ext cx="8229600" cy="75287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Держание гранаты при разбеге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484784"/>
            <a:ext cx="4944274" cy="3456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1306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Специальные упражнения для метания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3312368" cy="2123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32848"/>
            <a:ext cx="3116088" cy="21865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861048"/>
            <a:ext cx="3116088" cy="23073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861048"/>
            <a:ext cx="3305660" cy="23621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367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2265040"/>
          </a:xfrm>
        </p:spPr>
        <p:txBody>
          <a:bodyPr/>
          <a:lstStyle/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 smtClean="0"/>
              <a:t>СПАСИБО ЗА ВНИМАНИЕ!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1596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rrency">
  <a:themeElements>
    <a:clrScheme name="Currency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Currency">
      <a:majorFont>
        <a:latin typeface="Constantia"/>
        <a:ea typeface=""/>
        <a:cs typeface=""/>
        <a:font script="Jpan" typeface="HGS明朝E"/>
        <a:font script="Hang" typeface="맑은 고딕"/>
        <a:font script="Hans" typeface="华文楷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S明朝E"/>
        <a:font script="Hang" typeface="맑은 고딕"/>
        <a:font script="Hans" typeface="华文楷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20000"/>
                <a:satMod val="3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8000"/>
                <a:shade val="98000"/>
                <a:satMod val="120000"/>
              </a:schemeClr>
              <a:schemeClr val="phClr">
                <a:tint val="86000"/>
                <a:shade val="92000"/>
                <a:satMod val="150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Финансовая тема</Template>
  <TotalTime>168</TotalTime>
  <Words>365</Words>
  <Application>Microsoft Office PowerPoint</Application>
  <PresentationFormat>Экран (4:3)</PresentationFormat>
  <Paragraphs>39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Currency</vt:lpstr>
      <vt:lpstr>Техника метания гранаты</vt:lpstr>
      <vt:lpstr>Цель</vt:lpstr>
      <vt:lpstr>Задачи</vt:lpstr>
      <vt:lpstr>Виды техники метания гранаты</vt:lpstr>
      <vt:lpstr>Способы держания гранаты</vt:lpstr>
      <vt:lpstr>Презентация PowerPoint</vt:lpstr>
      <vt:lpstr>Метание гранаты с отведением вперед-вниз перед собой</vt:lpstr>
      <vt:lpstr>Презентация PowerPoint</vt:lpstr>
      <vt:lpstr>Презентация PowerPoint</vt:lpstr>
      <vt:lpstr>Презентация PowerPoint</vt:lpstr>
      <vt:lpstr>Презентация PowerPoint</vt:lpstr>
      <vt:lpstr>Обучение метанию гранаты</vt:lpstr>
      <vt:lpstr>Метание гранаты с места из исходного положения с отведенной рукой</vt:lpstr>
      <vt:lpstr>Метание гранаты с места с замахом снизу</vt:lpstr>
      <vt:lpstr>Метание гранаты с трех шагов</vt:lpstr>
      <vt:lpstr>Обучение бегу с гранатой</vt:lpstr>
      <vt:lpstr>Специальные упражнения для метания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 Л Е Ч К А</dc:creator>
  <cp:lastModifiedBy>Преподаватель</cp:lastModifiedBy>
  <cp:revision>19</cp:revision>
  <dcterms:created xsi:type="dcterms:W3CDTF">2012-06-13T12:05:27Z</dcterms:created>
  <dcterms:modified xsi:type="dcterms:W3CDTF">2020-10-11T04:39:48Z</dcterms:modified>
</cp:coreProperties>
</file>